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6"/>
  </p:handoutMasterIdLst>
  <p:sldIdLst>
    <p:sldId id="270" r:id="rId2"/>
    <p:sldId id="256" r:id="rId3"/>
    <p:sldId id="257" r:id="rId4"/>
    <p:sldId id="258" r:id="rId5"/>
    <p:sldId id="272" r:id="rId6"/>
    <p:sldId id="260" r:id="rId7"/>
    <p:sldId id="261" r:id="rId8"/>
    <p:sldId id="264" r:id="rId9"/>
    <p:sldId id="262" r:id="rId10"/>
    <p:sldId id="263" r:id="rId11"/>
    <p:sldId id="265" r:id="rId12"/>
    <p:sldId id="266" r:id="rId13"/>
    <p:sldId id="268" r:id="rId14"/>
    <p:sldId id="269" r:id="rId15"/>
  </p:sldIdLst>
  <p:sldSz cx="9144000" cy="6858000" type="screen4x3"/>
  <p:notesSz cx="6858000" cy="9144000"/>
  <p:custDataLst>
    <p:tags r:id="rId1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00FF"/>
    <a:srgbClr val="003300"/>
    <a:srgbClr val="0080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333" autoAdjust="0"/>
    <p:restoredTop sz="94695" autoAdjust="0"/>
  </p:normalViewPr>
  <p:slideViewPr>
    <p:cSldViewPr snapToGrid="0">
      <p:cViewPr varScale="1">
        <p:scale>
          <a:sx n="74" d="100"/>
          <a:sy n="74" d="100"/>
        </p:scale>
        <p:origin x="-130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570"/>
    </p:cViewPr>
  </p:sorterViewPr>
  <p:notesViewPr>
    <p:cSldViewPr snapToGrid="0">
      <p:cViewPr varScale="1">
        <p:scale>
          <a:sx n="61" d="100"/>
          <a:sy n="61" d="100"/>
        </p:scale>
        <p:origin x="-1757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7B4CA0-4D2B-48A7-9ADB-5592F20F6E80}" type="datetimeFigureOut">
              <a:rPr lang="ru-RU" smtClean="0"/>
              <a:t>13.03.2019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730B31-34BA-42F3-9D63-38DF232749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6915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147B3-5677-4733-B782-1488BE4C9472}" type="datetimeFigureOut">
              <a:rPr lang="ru-RU" smtClean="0"/>
              <a:pPr/>
              <a:t>13.03.2019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BBC3B-7425-4FB1-A622-FAAD8A1C46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03294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147B3-5677-4733-B782-1488BE4C9472}" type="datetimeFigureOut">
              <a:rPr lang="ru-RU" smtClean="0"/>
              <a:pPr/>
              <a:t>13.03.2019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BBC3B-7425-4FB1-A622-FAAD8A1C46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941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147B3-5677-4733-B782-1488BE4C9472}" type="datetimeFigureOut">
              <a:rPr lang="ru-RU" smtClean="0"/>
              <a:pPr/>
              <a:t>13.03.2019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BBC3B-7425-4FB1-A622-FAAD8A1C46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0308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147B3-5677-4733-B782-1488BE4C9472}" type="datetimeFigureOut">
              <a:rPr lang="ru-RU" smtClean="0"/>
              <a:pPr/>
              <a:t>13.03.2019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BBC3B-7425-4FB1-A622-FAAD8A1C46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7563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147B3-5677-4733-B782-1488BE4C9472}" type="datetimeFigureOut">
              <a:rPr lang="ru-RU" smtClean="0"/>
              <a:pPr/>
              <a:t>13.03.2019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BBC3B-7425-4FB1-A622-FAAD8A1C46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829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147B3-5677-4733-B782-1488BE4C9472}" type="datetimeFigureOut">
              <a:rPr lang="ru-RU" smtClean="0"/>
              <a:pPr/>
              <a:t>13.03.2019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BBC3B-7425-4FB1-A622-FAAD8A1C46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525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147B3-5677-4733-B782-1488BE4C9472}" type="datetimeFigureOut">
              <a:rPr lang="ru-RU" smtClean="0"/>
              <a:pPr/>
              <a:t>13.03.2019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BBC3B-7425-4FB1-A622-FAAD8A1C46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4829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147B3-5677-4733-B782-1488BE4C9472}" type="datetimeFigureOut">
              <a:rPr lang="ru-RU" smtClean="0"/>
              <a:pPr/>
              <a:t>13.03.2019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BBC3B-7425-4FB1-A622-FAAD8A1C46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23842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147B3-5677-4733-B782-1488BE4C9472}" type="datetimeFigureOut">
              <a:rPr lang="ru-RU" smtClean="0"/>
              <a:pPr/>
              <a:t>13.03.2019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BBC3B-7425-4FB1-A622-FAAD8A1C46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664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147B3-5677-4733-B782-1488BE4C9472}" type="datetimeFigureOut">
              <a:rPr lang="ru-RU" smtClean="0"/>
              <a:pPr/>
              <a:t>13.03.2019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BBC3B-7425-4FB1-A622-FAAD8A1C46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1702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147B3-5677-4733-B782-1488BE4C9472}" type="datetimeFigureOut">
              <a:rPr lang="ru-RU" smtClean="0"/>
              <a:pPr/>
              <a:t>13.03.2019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BBC3B-7425-4FB1-A622-FAAD8A1C46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3411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0147B3-5677-4733-B782-1488BE4C9472}" type="datetimeFigureOut">
              <a:rPr lang="ru-RU" smtClean="0"/>
              <a:pPr/>
              <a:t>13.03.2019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2BBC3B-7425-4FB1-A622-FAAD8A1C46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990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5732" y="649186"/>
            <a:ext cx="9149732" cy="23876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0099"/>
                </a:solidFill>
                <a:latin typeface="Constantia" panose="02030602050306030303" pitchFamily="18" charset="0"/>
              </a:rPr>
              <a:t>Региональный семинар-практикум</a:t>
            </a:r>
            <a:br>
              <a:rPr lang="ru-RU" sz="3600" b="1" dirty="0" smtClean="0">
                <a:solidFill>
                  <a:srgbClr val="000099"/>
                </a:solidFill>
                <a:latin typeface="Constantia" panose="02030602050306030303" pitchFamily="18" charset="0"/>
              </a:rPr>
            </a:br>
            <a:r>
              <a:rPr lang="ru-RU" sz="3600" b="1" dirty="0" smtClean="0">
                <a:solidFill>
                  <a:srgbClr val="000099"/>
                </a:solidFill>
                <a:latin typeface="Constantia" panose="02030602050306030303" pitchFamily="18" charset="0"/>
              </a:rPr>
              <a:t>«Технологии реализации образовательной программы </a:t>
            </a:r>
            <a:br>
              <a:rPr lang="ru-RU" sz="3600" b="1" dirty="0" smtClean="0">
                <a:solidFill>
                  <a:srgbClr val="000099"/>
                </a:solidFill>
                <a:latin typeface="Constantia" panose="02030602050306030303" pitchFamily="18" charset="0"/>
              </a:rPr>
            </a:br>
            <a:r>
              <a:rPr lang="ru-RU" sz="3600" b="1" dirty="0" smtClean="0">
                <a:solidFill>
                  <a:srgbClr val="000099"/>
                </a:solidFill>
                <a:latin typeface="Constantia" panose="02030602050306030303" pitchFamily="18" charset="0"/>
              </a:rPr>
              <a:t>детей раннего возраста «Первые шаги»</a:t>
            </a:r>
            <a:br>
              <a:rPr lang="ru-RU" sz="3600" b="1" dirty="0" smtClean="0">
                <a:solidFill>
                  <a:srgbClr val="000099"/>
                </a:solidFill>
                <a:latin typeface="Constantia" panose="02030602050306030303" pitchFamily="18" charset="0"/>
              </a:rPr>
            </a:br>
            <a:r>
              <a:rPr lang="ru-RU" sz="3600" b="1" dirty="0" smtClean="0">
                <a:solidFill>
                  <a:srgbClr val="000099"/>
                </a:solidFill>
                <a:latin typeface="Constantia" panose="02030602050306030303" pitchFamily="18" charset="0"/>
              </a:rPr>
              <a:t>в условиях </a:t>
            </a:r>
            <a:r>
              <a:rPr lang="ru-RU" sz="3600" b="1" smtClean="0">
                <a:solidFill>
                  <a:srgbClr val="000099"/>
                </a:solidFill>
                <a:latin typeface="Constantia" panose="02030602050306030303" pitchFamily="18" charset="0"/>
              </a:rPr>
              <a:t>ФГОС </a:t>
            </a:r>
            <a:r>
              <a:rPr lang="ru-RU" sz="3600" b="1" smtClean="0">
                <a:solidFill>
                  <a:srgbClr val="000099"/>
                </a:solidFill>
                <a:latin typeface="Constantia" panose="02030602050306030303" pitchFamily="18" charset="0"/>
              </a:rPr>
              <a:t>ДО»</a:t>
            </a:r>
            <a:endParaRPr lang="ru-RU" sz="3600" b="1" dirty="0">
              <a:solidFill>
                <a:srgbClr val="000099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019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689691"/>
            <a:ext cx="6465193" cy="2034192"/>
          </a:xfrm>
          <a:prstGeom prst="rect">
            <a:avLst/>
          </a:prstGeom>
          <a:solidFill>
            <a:schemeClr val="lt1">
              <a:alpha val="47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74661" y="157127"/>
            <a:ext cx="7874069" cy="4897193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r>
              <a:rPr lang="ru-RU" sz="4400" b="1" dirty="0">
                <a:solidFill>
                  <a:srgbClr val="0000FF"/>
                </a:solidFill>
              </a:rPr>
              <a:t>Особенности внедрения программы «Первые шаги» </a:t>
            </a:r>
            <a:endParaRPr lang="ru-RU" sz="4400" b="1" dirty="0" smtClean="0">
              <a:solidFill>
                <a:srgbClr val="0000FF"/>
              </a:solidFill>
            </a:endParaRPr>
          </a:p>
          <a:p>
            <a:r>
              <a:rPr lang="ru-RU" sz="4400" b="1" dirty="0" smtClean="0">
                <a:solidFill>
                  <a:srgbClr val="0000FF"/>
                </a:solidFill>
              </a:rPr>
              <a:t>в </a:t>
            </a:r>
            <a:r>
              <a:rPr lang="ru-RU" sz="4400" b="1" dirty="0">
                <a:solidFill>
                  <a:srgbClr val="0000FF"/>
                </a:solidFill>
              </a:rPr>
              <a:t>образовательный процесс детского сада </a:t>
            </a:r>
            <a:endParaRPr lang="ru-RU" sz="4400" dirty="0">
              <a:solidFill>
                <a:srgbClr val="0000FF"/>
              </a:solidFill>
            </a:endParaRPr>
          </a:p>
          <a:p>
            <a:r>
              <a:rPr lang="ru-RU" sz="44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272427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mdou27yeisk.my1.ru/_si/0/1707573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1919"/>
            <a:ext cx="4368385" cy="66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027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teleporto.ru/images/detailed/16060/1023568880.jpg?t=153358904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teleporto.ru/images/detailed/16060/1023568880.jpg?t=1533589044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8" name="Picture 6" descr="https://teleporto.ru/images/detailed/16060/1023568880.jpg?t=15335890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9" y="54000"/>
            <a:ext cx="4467960" cy="68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teleporto.ru/images/detailed/16060/1023568882.jpg?t=153358904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320" y="54000"/>
            <a:ext cx="4558680" cy="68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047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25760" y="200746"/>
            <a:ext cx="9465972" cy="847310"/>
          </a:xfrm>
          <a:prstGeom prst="rect">
            <a:avLst/>
          </a:prstGeom>
          <a:solidFill>
            <a:schemeClr val="lt1">
              <a:alpha val="47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Documents and Settings\Admin\Рабочий стол\Семинар\Свидетельство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41" y="54000"/>
            <a:ext cx="4868546" cy="68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781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30203" y="128101"/>
            <a:ext cx="68515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Отличительные особенности Программы «Первые шаги» </a:t>
            </a:r>
            <a:endParaRPr lang="ru-RU" sz="2800" b="1" i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5783346"/>
              </p:ext>
            </p:extLst>
          </p:nvPr>
        </p:nvGraphicFramePr>
        <p:xfrm>
          <a:off x="373295" y="2023723"/>
          <a:ext cx="8411110" cy="3770902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4205555"/>
                <a:gridCol w="4205555"/>
              </a:tblGrid>
              <a:tr h="1131271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 </a:t>
                      </a:r>
                    </a:p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«От рождения до школы»</a:t>
                      </a:r>
                      <a:endParaRPr lang="ru-RU" sz="2400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 </a:t>
                      </a:r>
                    </a:p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«Первые шаги»</a:t>
                      </a:r>
                      <a:endParaRPr lang="ru-RU" sz="2400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639631">
                <a:tc>
                  <a:txBody>
                    <a:bodyPr/>
                    <a:lstStyle/>
                    <a:p>
                      <a:pPr algn="just"/>
                      <a:endParaRPr lang="ru-RU" sz="2400" kern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2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 воспитания и обучения детей раннего возраста является составной частью программы 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2400" kern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2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 создана для развития детей раннего возраста (от 1 до 3 лет)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6141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6671019"/>
              </p:ext>
            </p:extLst>
          </p:nvPr>
        </p:nvGraphicFramePr>
        <p:xfrm>
          <a:off x="357345" y="2056737"/>
          <a:ext cx="8411110" cy="3770902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4205555"/>
                <a:gridCol w="4205555"/>
              </a:tblGrid>
              <a:tr h="1131271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 </a:t>
                      </a:r>
                    </a:p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«От рождения до школы»</a:t>
                      </a:r>
                      <a:endParaRPr lang="ru-RU" sz="2400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 </a:t>
                      </a:r>
                    </a:p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«Первые шаги»</a:t>
                      </a:r>
                      <a:endParaRPr lang="ru-RU" sz="2400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63963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24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24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 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ориентирована на паспортный возраст детей 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2400" kern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2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 ориентирована на психологический возраст детей 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91943" y="115039"/>
            <a:ext cx="68515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Отличительные особенности Программы «Первые шаги» </a:t>
            </a:r>
            <a:endParaRPr lang="ru-RU" sz="2800" b="1" i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960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30203" y="128101"/>
            <a:ext cx="68515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Отличительные особенности Программы «Первые шаги» </a:t>
            </a:r>
            <a:endParaRPr lang="ru-RU" sz="2800" b="1" i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3447955"/>
              </p:ext>
            </p:extLst>
          </p:nvPr>
        </p:nvGraphicFramePr>
        <p:xfrm>
          <a:off x="373295" y="2023723"/>
          <a:ext cx="8411110" cy="3770902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205555"/>
                <a:gridCol w="4205555"/>
              </a:tblGrid>
              <a:tr h="1131271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 </a:t>
                      </a:r>
                    </a:p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«От рождения до школы»</a:t>
                      </a:r>
                      <a:endParaRPr lang="ru-RU" sz="2400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 </a:t>
                      </a:r>
                    </a:p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«Первые шаги»</a:t>
                      </a:r>
                      <a:endParaRPr lang="ru-RU" sz="2400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639631">
                <a:tc>
                  <a:txBody>
                    <a:bodyPr/>
                    <a:lstStyle/>
                    <a:p>
                      <a:pPr algn="just"/>
                      <a:endParaRPr lang="ru-RU" sz="2400" kern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2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Декларируется на развитие личности, но методические разработки нацелены на развитие </a:t>
                      </a:r>
                      <a:r>
                        <a:rPr lang="ru-RU" sz="2400" kern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ЗУНов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2400" kern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2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Нацелена на развитие личности 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392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7412137"/>
              </p:ext>
            </p:extLst>
          </p:nvPr>
        </p:nvGraphicFramePr>
        <p:xfrm>
          <a:off x="373295" y="2023723"/>
          <a:ext cx="8411110" cy="3770902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4205555"/>
                <a:gridCol w="4205555"/>
              </a:tblGrid>
              <a:tr h="1131271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 </a:t>
                      </a:r>
                    </a:p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«От рождения до школы»</a:t>
                      </a:r>
                      <a:endParaRPr lang="ru-RU" sz="2400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 </a:t>
                      </a:r>
                    </a:p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«Первые шаги»</a:t>
                      </a:r>
                      <a:endParaRPr lang="ru-RU" sz="2400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639631">
                <a:tc>
                  <a:txBody>
                    <a:bodyPr/>
                    <a:lstStyle/>
                    <a:p>
                      <a:pPr algn="just"/>
                      <a:endParaRPr lang="ru-RU" sz="2400" kern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2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Степень проработанности рекомендаций по организации взаимодействия взрослых с детьми не достаточная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2400" kern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2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Степень проработанности рекомендаций по организации взаимодействия взрослых с детьми достаточная 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0203" y="128101"/>
            <a:ext cx="68515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Отличительные особенности Программы «Первые шаги» </a:t>
            </a:r>
            <a:endParaRPr lang="ru-RU" sz="2800" b="1" i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0559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30203" y="128101"/>
            <a:ext cx="68515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Отличительные особенности Программы «Первые шаги» </a:t>
            </a:r>
            <a:endParaRPr lang="ru-RU" sz="2800" b="1" i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2012597"/>
              </p:ext>
            </p:extLst>
          </p:nvPr>
        </p:nvGraphicFramePr>
        <p:xfrm>
          <a:off x="373295" y="2023723"/>
          <a:ext cx="8411110" cy="3770902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4205555"/>
                <a:gridCol w="4205555"/>
              </a:tblGrid>
              <a:tr h="1131271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 </a:t>
                      </a:r>
                    </a:p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«От рождения до школы»</a:t>
                      </a:r>
                      <a:endParaRPr lang="ru-RU" sz="2400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 </a:t>
                      </a:r>
                    </a:p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«Первые шаги»</a:t>
                      </a:r>
                      <a:endParaRPr lang="ru-RU" sz="2400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639631">
                <a:tc>
                  <a:txBody>
                    <a:bodyPr/>
                    <a:lstStyle/>
                    <a:p>
                      <a:pPr algn="just"/>
                      <a:endParaRPr lang="ru-RU" sz="2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2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Особенности планирования – планирование жесткое 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2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2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Особенности планирования – планирование гибкое 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392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0203" y="128101"/>
            <a:ext cx="68515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Отличительные особенности Программы «Первые шаги» </a:t>
            </a:r>
            <a:endParaRPr lang="ru-RU" sz="2800" b="1" i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4256663"/>
              </p:ext>
            </p:extLst>
          </p:nvPr>
        </p:nvGraphicFramePr>
        <p:xfrm>
          <a:off x="373295" y="2023723"/>
          <a:ext cx="8411110" cy="3770902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205555"/>
                <a:gridCol w="4205555"/>
              </a:tblGrid>
              <a:tr h="1131271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 </a:t>
                      </a:r>
                    </a:p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«От рождения до школы»</a:t>
                      </a:r>
                      <a:endParaRPr lang="ru-RU" sz="2400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 </a:t>
                      </a:r>
                    </a:p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«Первые шаги»</a:t>
                      </a:r>
                      <a:endParaRPr lang="ru-RU" sz="2400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639631">
                <a:tc>
                  <a:txBody>
                    <a:bodyPr/>
                    <a:lstStyle/>
                    <a:p>
                      <a:pPr algn="just"/>
                      <a:endParaRPr lang="ru-RU" sz="2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Возможность выбора ребенком игр</a:t>
                      </a:r>
                      <a:r>
                        <a:rPr lang="ru-RU" sz="2400" kern="120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игрушек </a:t>
                      </a: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 др. – не предусмотрена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2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Предусмотрена возможность выбора ребенком игр, игрушек и партнеров 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470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0203" y="128101"/>
            <a:ext cx="68515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Отличительные особенности Программы «Первые шаги» </a:t>
            </a:r>
            <a:endParaRPr lang="ru-RU" sz="2800" b="1" i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4544098"/>
              </p:ext>
            </p:extLst>
          </p:nvPr>
        </p:nvGraphicFramePr>
        <p:xfrm>
          <a:off x="373295" y="2023723"/>
          <a:ext cx="8411110" cy="3770902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4205555"/>
                <a:gridCol w="4205555"/>
              </a:tblGrid>
              <a:tr h="1131271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 </a:t>
                      </a:r>
                    </a:p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«От рождения до школы»</a:t>
                      </a:r>
                      <a:endParaRPr lang="ru-RU" sz="2400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 </a:t>
                      </a:r>
                    </a:p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«Первые шаги»</a:t>
                      </a:r>
                      <a:endParaRPr lang="ru-RU" sz="2400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639631">
                <a:tc>
                  <a:txBody>
                    <a:bodyPr/>
                    <a:lstStyle/>
                    <a:p>
                      <a:pPr algn="just"/>
                      <a:endParaRPr lang="ru-RU" sz="2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Преобладающие методы обучения – занятия, дидактические игры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2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Игровые и проблемно-игровые ситуации, экспериментирование 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2737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0203" y="128101"/>
            <a:ext cx="68515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Трудности </a:t>
            </a:r>
            <a:r>
              <a:rPr lang="ru-RU" sz="2800" b="1" i="1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внедрении</a:t>
            </a:r>
          </a:p>
          <a:p>
            <a:pPr algn="ctr"/>
            <a:r>
              <a:rPr lang="ru-RU" sz="2800" b="1" i="1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«Первые шаги» </a:t>
            </a:r>
            <a:endParaRPr lang="ru-RU" sz="2800" b="1" i="1" dirty="0">
              <a:solidFill>
                <a:srgbClr val="00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690824" y="1371304"/>
            <a:ext cx="6858000" cy="1655762"/>
          </a:xfrm>
        </p:spPr>
        <p:txBody>
          <a:bodyPr/>
          <a:lstStyle/>
          <a:p>
            <a:pPr marL="342900" indent="-342900" algn="l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 с традиционных форм на игровые</a:t>
            </a:r>
          </a:p>
          <a:p>
            <a:pPr marL="342900" indent="-342900" algn="l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Документация</a:t>
            </a:r>
          </a:p>
          <a:p>
            <a:pPr marL="342900" indent="-342900" algn="l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Материально-техническое обеспечение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97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3434" y="110531"/>
            <a:ext cx="8028632" cy="315518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/>
            </a:prstTxWarp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Спасибо за внимание!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044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cdd73a559a20da7bd6e4711bd777774856b206"/>
</p:tagLst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185</TotalTime>
  <Words>287</Words>
  <Application>Microsoft Office PowerPoint</Application>
  <PresentationFormat>Экран (4:3)</PresentationFormat>
  <Paragraphs>76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Региональный семинар-практикум «Технологии реализации образовательной программы  детей раннего возраста «Первые шаги» в условиях ФГОС ДО»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DNS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УчебныеПрезентации.РФ</dc:creator>
  <cp:lastModifiedBy>Admin</cp:lastModifiedBy>
  <cp:revision>20</cp:revision>
  <dcterms:created xsi:type="dcterms:W3CDTF">2014-12-18T18:27:43Z</dcterms:created>
  <dcterms:modified xsi:type="dcterms:W3CDTF">2019-03-13T15:42:31Z</dcterms:modified>
</cp:coreProperties>
</file>